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69" r:id="rId4"/>
    <p:sldId id="265" r:id="rId5"/>
    <p:sldId id="268" r:id="rId6"/>
    <p:sldId id="264" r:id="rId7"/>
    <p:sldId id="275" r:id="rId8"/>
    <p:sldId id="274" r:id="rId9"/>
    <p:sldId id="276" r:id="rId10"/>
    <p:sldId id="258" r:id="rId11"/>
    <p:sldId id="277" r:id="rId12"/>
    <p:sldId id="272" r:id="rId13"/>
    <p:sldId id="270" r:id="rId14"/>
    <p:sldId id="271" r:id="rId15"/>
    <p:sldId id="273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369"/>
    <a:srgbClr val="0A303F"/>
    <a:srgbClr val="07E298"/>
    <a:srgbClr val="DE541E"/>
    <a:srgbClr val="000000"/>
    <a:srgbClr val="2888B4"/>
    <a:srgbClr val="550527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1" autoAdjust="0"/>
    <p:restoredTop sz="82184" autoAdjust="0"/>
  </p:normalViewPr>
  <p:slideViewPr>
    <p:cSldViewPr snapToGrid="0">
      <p:cViewPr varScale="1">
        <p:scale>
          <a:sx n="70" d="100"/>
          <a:sy n="70" d="100"/>
        </p:scale>
        <p:origin x="9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A8F74-934F-4C9B-B96F-E4DCF23643FC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20DB7-485A-4896-8E7E-1CA7DFA31D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52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225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Obviously many more. Edit accordingly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94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information about your D&amp;T course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49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Pop in what you may cover in year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20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notes specific to year 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04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These videos link to YouTube, so ensure you have access in school before attempting to play. Otherwise download and embed into the presentation.</a:t>
            </a:r>
          </a:p>
          <a:p>
            <a:r>
              <a:rPr lang="en-GB" dirty="0"/>
              <a:t>You may wish to choose one or two and delete the others?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84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original article is here https://www.forbes.com/sites/tracybrower/2021/02/14/the-future-of-work-will-demand-these-8-new-skills/?sh=441da54d22e6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8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16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 from article https://www.ef.com/wwen/blog/efacademyblog/5-qualities-universities-look-applicants/#:~:text=Independent%20thought%20and%20study&amp;text=University%20is%20all%20about%20scholarship,management%20and%20independent%20study%20skills.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7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 from article https://www.cityam.com/glassdoor-reveals-the-uks-top-10-best-paying-graduate-jobs/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73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13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wish to add more of your own, for example, gender balance in your school?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29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20DB7-485A-4896-8E7E-1CA7DFA31D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79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9CDF-6656-41A6-A6F4-06D2726D5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E3527-E1C5-434D-AF0D-3654D5D59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089C7-297F-4CB8-9536-6C854786C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91C89-CC59-4E47-BBA9-340B668D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DAB9F-410F-48C4-94D5-E55EDC16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7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8A0F-CB45-44ED-989A-BBF14FEC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7114-F970-43CC-84A3-E97AE8749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7319D-FA91-472C-A48E-5294D61C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23AB5-E711-4C38-A962-EF7FCC00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DC0C7-A4E2-4BA1-A3B7-5F542D4F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2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4C3D5-BD2B-4BD9-BC24-761B590EB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7EDD6-C6EB-42D2-8D78-E4ACC1AFF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45EC3-9A3A-4E5F-BCED-75E71196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31ACB-F8E3-4D6F-8B9D-478B96C4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696D0-BA9E-4693-9BC1-E382D52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21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267C-5FAD-4586-8365-30A20FFC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42437-69F8-4D75-B82B-E7A82F6DA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0304-9743-4749-B39B-DCB0E6FE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32672-C1F7-4D81-9E20-E1F0CB22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B60D-2514-4FDA-917E-995F232A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74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731D-970D-4A9D-9A11-074610BE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7CDD1-F218-4740-B626-E1D15F45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85857-DA3E-415D-BF02-92DEC4C2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FF071-3456-4269-AB7F-194A79B0C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4528-F2E8-4074-BD20-6A95AA13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9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911A-1971-4D89-A143-9B5CE321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CE50-71B4-45D6-88C7-B9D4B6354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64338-775A-447D-8A58-1A9C26E84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E1ED3-AC4E-4513-9EF2-E6A5D2F5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643CF-A20F-4D40-B458-61F0E3DB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EAABE-5277-4E0B-B631-FDC71D8D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31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C912-4BAA-443E-9B57-C622E96A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525B3-95DE-4247-AB8F-E9BFDA14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140DD-6908-45A8-8F2D-7E6B9CE61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07060B-BFE7-40ED-8DC2-AF7596516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99075-D9C6-4E0C-80D9-C5FA46F3A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91AFB-F3BD-40A8-82A0-B548670D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6A646A-5F3C-4D89-8847-3EEDEDAB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8F8F22-0BD3-4264-9C23-4941A986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0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E795-1781-44EE-8309-BA739F5B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FF815-255A-44C8-B89B-4E75BD5A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25D53-10F7-4633-BEB1-99A90A03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C9109-0E05-467A-8658-267435A8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6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AF9DE-02DC-41E3-A1A9-B7307AA9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CEA19-CA52-4F50-8589-D6F628FC1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158ED-894B-41B2-809B-A9772340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0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9851-9316-436E-9EC9-B6DF6917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9D412-CC59-45AC-9B2E-F26DDF9B5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E3532-6C90-4204-ABD1-E2B0E30D1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2D8CC-4B7D-4E7C-9905-73781F230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A6845-6C0A-408E-87B0-A740CB1E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7CDA2-C653-4950-927C-5754A309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57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5FEE-51D7-48F5-8FA9-ACF51CA4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A2DE9A-F28F-410F-AAAB-84F22DFE5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21EC9-4950-4EEC-AEA0-077718C12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6FC06-8EDE-4234-91B3-ED50B51A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3B786-AD2E-400C-A90B-BE71847C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6EF32-C8F1-4A29-9B6B-9D32F070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9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CDCF5-32E8-457E-B2DB-712F1CCB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49181-AEB6-43B1-8EDD-411F5DD8F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42D45-5B8F-47DA-BB40-A5801562F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C48C6-F8DD-4ED8-871B-055B81313C85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3A329-66D0-4417-A741-ADA383932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9C61-74CF-4374-B73E-79ED2BC48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5C1A-F32F-46D1-B859-E325F96D6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07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8.jpeg"/><Relationship Id="rId3" Type="http://schemas.openxmlformats.org/officeDocument/2006/relationships/video" Target="https://www.youtube.com/embed/XnEDhb3aFVA?list=PLdBva2lH-i7xQwg06LjxEnjTVsry62R1F" TargetMode="External"/><Relationship Id="rId7" Type="http://schemas.openxmlformats.org/officeDocument/2006/relationships/video" Target="https://www.youtube.com/embed/ZfalcLvo_Sc?list=PLdBva2lH-i7xQwg06LjxEnjTVsry62R1F" TargetMode="External"/><Relationship Id="rId12" Type="http://schemas.openxmlformats.org/officeDocument/2006/relationships/image" Target="../media/image27.jpeg"/><Relationship Id="rId17" Type="http://schemas.openxmlformats.org/officeDocument/2006/relationships/image" Target="../media/image2.png"/><Relationship Id="rId2" Type="http://schemas.openxmlformats.org/officeDocument/2006/relationships/video" Target="https://www.youtube.com/embed/4lLSEDVSAp4?start=3&amp;feature=oembed" TargetMode="External"/><Relationship Id="rId16" Type="http://schemas.openxmlformats.org/officeDocument/2006/relationships/image" Target="../media/image31.jpeg"/><Relationship Id="rId1" Type="http://schemas.openxmlformats.org/officeDocument/2006/relationships/video" Target="https://www.youtube.com/embed/1GIyOMoFpks?start=7&amp;feature=oembed" TargetMode="External"/><Relationship Id="rId6" Type="http://schemas.openxmlformats.org/officeDocument/2006/relationships/video" Target="https://www.youtube.com/embed/brAeoLipf3Q?list=PLdBva2lH-i7xQwg06LjxEnjTVsry62R1F" TargetMode="External"/><Relationship Id="rId11" Type="http://schemas.openxmlformats.org/officeDocument/2006/relationships/image" Target="../media/image26.jpeg"/><Relationship Id="rId5" Type="http://schemas.openxmlformats.org/officeDocument/2006/relationships/video" Target="https://www.youtube.com/embed/K3wpwfa5Mrk?list=PLdBva2lH-i7xQwg06LjxEnjTVsry62R1F" TargetMode="External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video" Target="https://www.youtube.com/embed/0ntYjUmlync?list=PLdBva2lH-i7xQwg06LjxEnjTVsry62R1F" TargetMode="Externa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zehcMDdltA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7A44A69-E55D-489A-8D21-966BC08E4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B6822-E0B8-4748-839A-65C28D39D6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b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1D7CF-CD9A-405B-9FBD-7E309C0E6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834937" y="4907756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make your mark…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16B0CB5-2A1C-2BF7-743A-AB954D55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3" y="6095285"/>
            <a:ext cx="1184031" cy="57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7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079FF63-225E-4779-9694-E9408A5BE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3"/>
          <a:stretch/>
        </p:blipFill>
        <p:spPr>
          <a:xfrm>
            <a:off x="9319941" y="0"/>
            <a:ext cx="2872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5E590-EF5B-4AE8-90C9-40B81462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myths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E9B1A-3F9D-4344-9D4D-71C2B6D1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3991" cy="4351338"/>
          </a:xfrm>
        </p:spPr>
        <p:txBody>
          <a:bodyPr>
            <a:noAutofit/>
          </a:bodyPr>
          <a:lstStyle/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all about making things.</a:t>
            </a:r>
          </a:p>
          <a:p>
            <a:pPr rtl="0" fontAlgn="base">
              <a:spcBef>
                <a:spcPts val="3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7E2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course is 50% Design &amp; Make – this includes research, analysis, development, evaluation.  However, there is equal weighting for the examination.</a:t>
            </a:r>
          </a:p>
          <a:p>
            <a:pPr marL="0" indent="0" rtl="0" fontAlgn="base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not as important as other subjects.</a:t>
            </a:r>
          </a:p>
          <a:p>
            <a:pPr rtl="0" fontAlgn="base">
              <a:spcBef>
                <a:spcPts val="3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Universities (and employers) recognize it as a very important subject and a very challenging one. </a:t>
            </a:r>
          </a:p>
          <a:p>
            <a:pPr marL="0" indent="0" rtl="0" fontAlgn="base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to be good at drawing and making.</a:t>
            </a:r>
          </a:p>
          <a:p>
            <a:pPr rtl="0" fontAlgn="base">
              <a:spcBef>
                <a:spcPts val="3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7E2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Drawing helps but you can communicate your ideas other ways. Creativity and problem-solving skills are the most important alongside and relentless work ethic.</a:t>
            </a:r>
          </a:p>
          <a:p>
            <a:pPr marL="0" indent="0" rtl="0" fontAlgn="base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use is it? I don’t want to go into a D&amp;T job.</a:t>
            </a:r>
          </a:p>
          <a:p>
            <a:pPr rtl="0" fontAlgn="base">
              <a:spcBef>
                <a:spcPts val="3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 what universities and employers are looking for – Interchangeable skills, creativity, independence, problem solving, innovation. = DESIGN AND TECHNOLOGY!</a:t>
            </a:r>
          </a:p>
          <a:p>
            <a:br>
              <a:rPr lang="en-GB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3920FEE-FBB7-EBE0-95D6-EF31D7C88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8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urope and Russia's robotic mission to Mars is delayed until 2022 - The  Verge">
            <a:extLst>
              <a:ext uri="{FF2B5EF4-FFF2-40B4-BE49-F238E27FC236}">
                <a16:creationId xmlns:a16="http://schemas.microsoft.com/office/drawing/2014/main" id="{3523C049-91EF-4C1A-8799-E736A7D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6AB1A-4880-4BC8-BF02-CA811DA7412A}"/>
              </a:ext>
            </a:extLst>
          </p:cNvPr>
          <p:cNvSpPr txBox="1"/>
          <p:nvPr/>
        </p:nvSpPr>
        <p:spPr>
          <a:xfrm>
            <a:off x="1261222" y="1052453"/>
            <a:ext cx="427938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“D&amp;T was my favourite subject at school – the one time that I got to apply my creativity and problem solving skills to the creation of new products, and see my ideas become reality.”.”</a:t>
            </a:r>
          </a:p>
          <a:p>
            <a:endParaRPr lang="en-GB" b="0" i="0" dirty="0">
              <a:solidFill>
                <a:srgbClr val="0A30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0" dirty="0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Abbie </a:t>
            </a:r>
            <a:r>
              <a:rPr lang="en-GB" b="0" i="0" dirty="0" err="1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Hutty</a:t>
            </a:r>
            <a:r>
              <a:rPr lang="en-GB" b="0" i="0" dirty="0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Lead Spacecraft structures engineer, ExoMars vehicle</a:t>
            </a:r>
          </a:p>
        </p:txBody>
      </p:sp>
      <p:pic>
        <p:nvPicPr>
          <p:cNvPr id="8198" name="Picture 6" descr="The European Space Agency - Startupbootcamp">
            <a:extLst>
              <a:ext uri="{FF2B5EF4-FFF2-40B4-BE49-F238E27FC236}">
                <a16:creationId xmlns:a16="http://schemas.microsoft.com/office/drawing/2014/main" id="{1417ED19-E52F-461B-B0FB-81E6F435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91" y="5975431"/>
            <a:ext cx="1389637" cy="88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62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7BF-7669-4A6E-9E5B-E3F33780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F0D-791B-4237-9D8D-3970D967A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07" y="1651401"/>
            <a:ext cx="4021394" cy="4675756"/>
          </a:xfrm>
        </p:spPr>
        <p:txBody>
          <a:bodyPr>
            <a:normAutofit/>
          </a:bodyPr>
          <a:lstStyle/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Product designer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Industrial designer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Architect 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Aerodynamicist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Automobile design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CAD/CAM operator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0A30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 (civil engineer, mechanical engineer, design engineer...)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Fashion designer</a:t>
            </a:r>
          </a:p>
          <a:p>
            <a:pPr>
              <a:lnSpc>
                <a:spcPct val="110000"/>
              </a:lnSpc>
            </a:pPr>
            <a:endParaRPr lang="en-GB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8A74-C49A-405B-B4C6-A6180FBED5AF}"/>
              </a:ext>
            </a:extLst>
          </p:cNvPr>
          <p:cNvSpPr txBox="1"/>
          <p:nvPr/>
        </p:nvSpPr>
        <p:spPr>
          <a:xfrm>
            <a:off x="5047302" y="1685123"/>
            <a:ext cx="412935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Theatre/set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game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&amp; Control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Carpenter &amp; Joiner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Cabinet &amp; Furniture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links well with careers in business, marketing and advertising. </a:t>
            </a:r>
          </a:p>
          <a:p>
            <a:r>
              <a:rPr lang="en-US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GB" sz="2400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-up of a tire&#10;&#10;Description automatically generated with low confidence">
            <a:extLst>
              <a:ext uri="{FF2B5EF4-FFF2-40B4-BE49-F238E27FC236}">
                <a16:creationId xmlns:a16="http://schemas.microsoft.com/office/drawing/2014/main" id="{144E7809-31ED-400C-9D1B-EA1FA3AF5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r="54457"/>
          <a:stretch/>
        </p:blipFill>
        <p:spPr>
          <a:xfrm>
            <a:off x="9319940" y="0"/>
            <a:ext cx="287206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8F4E2E-078E-FB45-69D0-E7044E20C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0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7BF-7669-4A6E-9E5B-E3F33780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F0D-791B-4237-9D8D-3970D967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exam board is:</a:t>
            </a:r>
          </a:p>
          <a:p>
            <a:endParaRPr lang="en-GB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I study?</a:t>
            </a:r>
          </a:p>
        </p:txBody>
      </p:sp>
      <p:pic>
        <p:nvPicPr>
          <p:cNvPr id="6" name="Picture 5" descr="A picture containing electronics, camera, dark&#10;&#10;Description automatically generated">
            <a:extLst>
              <a:ext uri="{FF2B5EF4-FFF2-40B4-BE49-F238E27FC236}">
                <a16:creationId xmlns:a16="http://schemas.microsoft.com/office/drawing/2014/main" id="{2BAF48A6-D77B-4241-A9A9-D306C91FE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30997"/>
          <a:stretch/>
        </p:blipFill>
        <p:spPr>
          <a:xfrm>
            <a:off x="9319940" y="0"/>
            <a:ext cx="287206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A41327F-AA0C-1EB2-B905-3F7BB7391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6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2F9F7F2-B31D-45A0-9651-799F3493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963451"/>
            <a:ext cx="1301980" cy="600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827BF-7669-4A6E-9E5B-E3F33780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year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F0D-791B-4237-9D8D-3970D967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expected to cover:</a:t>
            </a:r>
          </a:p>
          <a:p>
            <a:endParaRPr lang="en-GB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70AC15F-9F50-4C28-80D4-7381276622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3"/>
          <a:stretch/>
        </p:blipFill>
        <p:spPr>
          <a:xfrm>
            <a:off x="9319940" y="0"/>
            <a:ext cx="287206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95C9898-294F-0041-9FCE-A1B68E28B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7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F84E33-7E4F-4709-82DF-10E8BDD6F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4"/>
          <a:stretch/>
        </p:blipFill>
        <p:spPr>
          <a:xfrm>
            <a:off x="9319940" y="0"/>
            <a:ext cx="28720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827BF-7669-4A6E-9E5B-E3F33780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year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F0D-791B-4237-9D8D-3970D967A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849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year looks like:</a:t>
            </a:r>
          </a:p>
          <a:p>
            <a:endParaRPr lang="en-GB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wish to mention the split of NEA and exam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examples of students’ work from previous years?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through how you structure lessons / units?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Mention independence, creativity, refer back to key skills required in the future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C77B669-F740-5D5B-3EFD-ED015B6DC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75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Design and Technology   Why It's Important">
            <a:hlinkClick r:id="" action="ppaction://media"/>
            <a:extLst>
              <a:ext uri="{FF2B5EF4-FFF2-40B4-BE49-F238E27FC236}">
                <a16:creationId xmlns:a16="http://schemas.microsoft.com/office/drawing/2014/main" id="{BA5CE238-37C4-476A-8A79-CB7A82EA2D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998663" y="4163388"/>
            <a:ext cx="4201855" cy="237404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F1054C0-CF52-4287-8744-9435E28C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library</a:t>
            </a:r>
          </a:p>
        </p:txBody>
      </p:sp>
      <p:pic>
        <p:nvPicPr>
          <p:cNvPr id="12" name="Online Media 11" title="What is D&amp;T – and why do we need it?">
            <a:hlinkClick r:id="" action="ppaction://media"/>
            <a:extLst>
              <a:ext uri="{FF2B5EF4-FFF2-40B4-BE49-F238E27FC236}">
                <a16:creationId xmlns:a16="http://schemas.microsoft.com/office/drawing/2014/main" id="{08426CD5-3B83-4B5B-9B97-36E2DD27381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3998663" y="1664606"/>
            <a:ext cx="4186927" cy="2365614"/>
          </a:xfrm>
          <a:prstGeom prst="rect">
            <a:avLst/>
          </a:prstGeom>
        </p:spPr>
      </p:pic>
      <p:pic>
        <p:nvPicPr>
          <p:cNvPr id="13" name="Online Media 12" title="Francesca   Clothing and accessories designers at Prodrive">
            <a:hlinkClick r:id="" action="ppaction://media"/>
            <a:extLst>
              <a:ext uri="{FF2B5EF4-FFF2-40B4-BE49-F238E27FC236}">
                <a16:creationId xmlns:a16="http://schemas.microsoft.com/office/drawing/2014/main" id="{484127C7-6744-468C-BC9D-37052294D048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/>
          <a:stretch>
            <a:fillRect/>
          </a:stretch>
        </p:blipFill>
        <p:spPr>
          <a:xfrm>
            <a:off x="691411" y="1664606"/>
            <a:ext cx="2540000" cy="1435100"/>
          </a:xfrm>
          <a:prstGeom prst="rect">
            <a:avLst/>
          </a:prstGeom>
        </p:spPr>
      </p:pic>
      <p:pic>
        <p:nvPicPr>
          <p:cNvPr id="16" name="Online Media 15" title="Seb - Junior Design Engineer at Prodrive">
            <a:hlinkClick r:id="" action="ppaction://media"/>
            <a:extLst>
              <a:ext uri="{FF2B5EF4-FFF2-40B4-BE49-F238E27FC236}">
                <a16:creationId xmlns:a16="http://schemas.microsoft.com/office/drawing/2014/main" id="{EDAEB5DB-A858-4BE9-852B-6BDDF8AAEB5C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/>
          <a:stretch>
            <a:fillRect/>
          </a:stretch>
        </p:blipFill>
        <p:spPr>
          <a:xfrm>
            <a:off x="691411" y="3312670"/>
            <a:ext cx="2540000" cy="1435100"/>
          </a:xfrm>
          <a:prstGeom prst="rect">
            <a:avLst/>
          </a:prstGeom>
        </p:spPr>
      </p:pic>
      <p:pic>
        <p:nvPicPr>
          <p:cNvPr id="17" name="Online Media 16" title="Vicky - Senior Computer Games Designer at Rebellion">
            <a:hlinkClick r:id="" action="ppaction://media"/>
            <a:extLst>
              <a:ext uri="{FF2B5EF4-FFF2-40B4-BE49-F238E27FC236}">
                <a16:creationId xmlns:a16="http://schemas.microsoft.com/office/drawing/2014/main" id="{5CE82A9C-51C1-4E5C-8467-8C8FEB1256F0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4"/>
          <a:stretch>
            <a:fillRect/>
          </a:stretch>
        </p:blipFill>
        <p:spPr>
          <a:xfrm>
            <a:off x="691411" y="4960734"/>
            <a:ext cx="2540000" cy="1435100"/>
          </a:xfrm>
          <a:prstGeom prst="rect">
            <a:avLst/>
          </a:prstGeom>
        </p:spPr>
      </p:pic>
      <p:pic>
        <p:nvPicPr>
          <p:cNvPr id="21" name="Online Media 20" title="Lauren - Apprentice Mechanical Engineer">
            <a:hlinkClick r:id="" action="ppaction://media"/>
            <a:extLst>
              <a:ext uri="{FF2B5EF4-FFF2-40B4-BE49-F238E27FC236}">
                <a16:creationId xmlns:a16="http://schemas.microsoft.com/office/drawing/2014/main" id="{DD650720-8F12-44F5-85AF-221EE51D532E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>
          <a:blip r:embed="rId15"/>
          <a:stretch>
            <a:fillRect/>
          </a:stretch>
        </p:blipFill>
        <p:spPr>
          <a:xfrm>
            <a:off x="8813800" y="3795270"/>
            <a:ext cx="2540000" cy="1905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4A7FFF-9E55-4674-A525-A10D43AC9DE0}"/>
              </a:ext>
            </a:extLst>
          </p:cNvPr>
          <p:cNvSpPr txBox="1"/>
          <p:nvPr/>
        </p:nvSpPr>
        <p:spPr>
          <a:xfrm>
            <a:off x="644376" y="3099706"/>
            <a:ext cx="258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Clothing and accessory designer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347B3-4615-425F-8FB7-383745ECA841}"/>
              </a:ext>
            </a:extLst>
          </p:cNvPr>
          <p:cNvSpPr txBox="1"/>
          <p:nvPr/>
        </p:nvSpPr>
        <p:spPr>
          <a:xfrm>
            <a:off x="621374" y="4731142"/>
            <a:ext cx="258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Junior design 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EB98E7-9309-48DC-8BAF-4A526D8A2198}"/>
              </a:ext>
            </a:extLst>
          </p:cNvPr>
          <p:cNvSpPr txBox="1"/>
          <p:nvPr/>
        </p:nvSpPr>
        <p:spPr>
          <a:xfrm>
            <a:off x="644376" y="6408235"/>
            <a:ext cx="258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Senior computer games designer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E1BBC8-FE75-4459-90F6-2489D26D04F0}"/>
              </a:ext>
            </a:extLst>
          </p:cNvPr>
          <p:cNvSpPr txBox="1"/>
          <p:nvPr/>
        </p:nvSpPr>
        <p:spPr>
          <a:xfrm>
            <a:off x="8790282" y="3562290"/>
            <a:ext cx="258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Craft apprentice</a:t>
            </a:r>
          </a:p>
        </p:txBody>
      </p:sp>
      <p:pic>
        <p:nvPicPr>
          <p:cNvPr id="26" name="Online Media 25" title="George - Craft Apprentice">
            <a:hlinkClick r:id="" action="ppaction://media"/>
            <a:extLst>
              <a:ext uri="{FF2B5EF4-FFF2-40B4-BE49-F238E27FC236}">
                <a16:creationId xmlns:a16="http://schemas.microsoft.com/office/drawing/2014/main" id="{AA42F0DD-2701-49CE-AC90-51A321FB58EF}"/>
              </a:ext>
            </a:extLst>
          </p:cNvPr>
          <p:cNvPicPr>
            <a:picLocks noRot="1" noChangeAspect="1"/>
          </p:cNvPicPr>
          <p:nvPr>
            <a:videoFile r:link="rId7"/>
          </p:nvPr>
        </p:nvPicPr>
        <p:blipFill>
          <a:blip r:embed="rId16"/>
          <a:stretch>
            <a:fillRect/>
          </a:stretch>
        </p:blipFill>
        <p:spPr>
          <a:xfrm>
            <a:off x="8810288" y="1627089"/>
            <a:ext cx="2540000" cy="1905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60EC03-9D2B-44E0-B80F-3562A08E5B83}"/>
              </a:ext>
            </a:extLst>
          </p:cNvPr>
          <p:cNvSpPr txBox="1"/>
          <p:nvPr/>
        </p:nvSpPr>
        <p:spPr>
          <a:xfrm>
            <a:off x="8763253" y="5708750"/>
            <a:ext cx="258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Apprentice mechanical engineer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0F94E5-86EE-9322-3E0B-A340ABAE48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3" y="6095285"/>
            <a:ext cx="1184031" cy="57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E42F-A479-44FB-94E6-AA78C0D5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is uncertain…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D3A51D-66C1-4CF9-B48A-89F20CA0A940}"/>
              </a:ext>
            </a:extLst>
          </p:cNvPr>
          <p:cNvSpPr txBox="1">
            <a:spLocks/>
          </p:cNvSpPr>
          <p:nvPr/>
        </p:nvSpPr>
        <p:spPr>
          <a:xfrm>
            <a:off x="-1309472" y="50831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…but also looks pretty cool</a:t>
            </a:r>
          </a:p>
        </p:txBody>
      </p:sp>
      <p:pic>
        <p:nvPicPr>
          <p:cNvPr id="18" name="Picture 17" descr="A pile of coffee beans&#10;&#10;Description automatically generated with medium confidence">
            <a:extLst>
              <a:ext uri="{FF2B5EF4-FFF2-40B4-BE49-F238E27FC236}">
                <a16:creationId xmlns:a16="http://schemas.microsoft.com/office/drawing/2014/main" id="{2574FADA-E094-478D-86DC-FC3E777C7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/>
          <a:stretch/>
        </p:blipFill>
        <p:spPr>
          <a:xfrm>
            <a:off x="9319940" y="0"/>
            <a:ext cx="287206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6FB6123-6CDB-D011-6925-AF96CF4BA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01AB589B-F5C9-4366-8530-BA5D9D6DF1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/>
        </p:blipFill>
        <p:spPr>
          <a:xfrm>
            <a:off x="33117" y="0"/>
            <a:ext cx="12138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C875421B-F810-454E-8C26-6DD1CEB2D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4" r="14483"/>
          <a:stretch/>
        </p:blipFill>
        <p:spPr>
          <a:xfrm>
            <a:off x="9313606" y="0"/>
            <a:ext cx="2872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3E42F-A479-44FB-94E6-AA78C0D5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8058" cy="1325563"/>
          </a:xfrm>
        </p:spPr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will demand these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009D-71DF-4A36-A3E6-395070B86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543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0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 with uncertainty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Curiosity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Openness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orbes-white-logo – Plan 2 Profit CA">
            <a:extLst>
              <a:ext uri="{FF2B5EF4-FFF2-40B4-BE49-F238E27FC236}">
                <a16:creationId xmlns:a16="http://schemas.microsoft.com/office/drawing/2014/main" id="{FEFAF2C4-736E-460B-89B2-C0B0B1E7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620">
            <a:off x="3837897" y="5535807"/>
            <a:ext cx="1679146" cy="6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238E39-2584-406A-9747-7A2750B7E583}"/>
              </a:ext>
            </a:extLst>
          </p:cNvPr>
          <p:cNvSpPr txBox="1">
            <a:spLocks/>
          </p:cNvSpPr>
          <p:nvPr/>
        </p:nvSpPr>
        <p:spPr>
          <a:xfrm>
            <a:off x="5329398" y="1833885"/>
            <a:ext cx="345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 startAt="6"/>
            </a:pPr>
            <a:r>
              <a:rPr lang="en-GB" sz="30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</a:p>
          <a:p>
            <a:pPr marL="514350" indent="-514350">
              <a:buAutoNum type="arabicPeriod" startAt="6"/>
            </a:pPr>
            <a:r>
              <a:rPr lang="en-GB" sz="30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Optimism</a:t>
            </a:r>
          </a:p>
          <a:p>
            <a:pPr marL="514350" indent="-514350">
              <a:buAutoNum type="arabicPeriod" startAt="6"/>
            </a:pPr>
            <a:r>
              <a:rPr lang="en-GB" sz="30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Imagination</a:t>
            </a:r>
          </a:p>
          <a:p>
            <a:pPr marL="514350" indent="-514350">
              <a:buAutoNum type="arabicPeriod" startAt="6"/>
            </a:pPr>
            <a:r>
              <a:rPr lang="en-GB" sz="3000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and relationships</a:t>
            </a:r>
          </a:p>
          <a:p>
            <a:pPr marL="514350" indent="-514350">
              <a:buAutoNum type="arabicPeriod" startAt="6"/>
            </a:pPr>
            <a:r>
              <a:rPr lang="en-GB" sz="30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Action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0D421FA-9B11-85C6-8B3B-1A4D3E8E0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intessentially British Brands: The Dyson Brand Cleans Up On Marketing">
            <a:extLst>
              <a:ext uri="{FF2B5EF4-FFF2-40B4-BE49-F238E27FC236}">
                <a16:creationId xmlns:a16="http://schemas.microsoft.com/office/drawing/2014/main" id="{D85748D8-07D7-46F4-AB69-BEAF62EF0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b="4257"/>
          <a:stretch/>
        </p:blipFill>
        <p:spPr bwMode="auto">
          <a:xfrm>
            <a:off x="0" y="0"/>
            <a:ext cx="12195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196A43-7A77-4997-AD54-EE92A7EDBEFE}"/>
              </a:ext>
            </a:extLst>
          </p:cNvPr>
          <p:cNvSpPr txBox="1"/>
          <p:nvPr/>
        </p:nvSpPr>
        <p:spPr>
          <a:xfrm>
            <a:off x="4338798" y="956935"/>
            <a:ext cx="36146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"Design and Technology is logical, creative and practical, it’s the only opportunity that school students have to apply what they learn in maths and science – directly preparing them for a future in engineering.“</a:t>
            </a:r>
          </a:p>
          <a:p>
            <a:pPr algn="ctr"/>
            <a:endParaRPr lang="en-GB" b="0" i="0" dirty="0">
              <a:solidFill>
                <a:srgbClr val="F9736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0" i="0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James Dyson</a:t>
            </a:r>
          </a:p>
        </p:txBody>
      </p:sp>
    </p:spTree>
    <p:extLst>
      <p:ext uri="{BB962C8B-B14F-4D97-AF65-F5344CB8AC3E}">
        <p14:creationId xmlns:p14="http://schemas.microsoft.com/office/powerpoint/2010/main" val="166128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7BF-7669-4A6E-9E5B-E3F33780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look for D&amp;T-related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F0D-791B-4237-9D8D-3970D967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attributes:</a:t>
            </a:r>
          </a:p>
          <a:p>
            <a:endParaRPr lang="en-GB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 for the course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thought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and teamwork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Perseverance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F30FA03-044E-43CE-91C9-67008B21D3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963451"/>
            <a:ext cx="1301980" cy="600067"/>
          </a:xfrm>
          <a:prstGeom prst="rect">
            <a:avLst/>
          </a:prstGeom>
        </p:spPr>
      </p:pic>
      <p:pic>
        <p:nvPicPr>
          <p:cNvPr id="2052" name="Picture 4" descr="EF Education First | The Org">
            <a:extLst>
              <a:ext uri="{FF2B5EF4-FFF2-40B4-BE49-F238E27FC236}">
                <a16:creationId xmlns:a16="http://schemas.microsoft.com/office/drawing/2014/main" id="{7594CA2F-EF89-48C0-AB5A-91A9A93E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617">
            <a:off x="4656663" y="5109805"/>
            <a:ext cx="1250467" cy="12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able, indoor, floor, writing implement&#10;&#10;Description automatically generated">
            <a:extLst>
              <a:ext uri="{FF2B5EF4-FFF2-40B4-BE49-F238E27FC236}">
                <a16:creationId xmlns:a16="http://schemas.microsoft.com/office/drawing/2014/main" id="{4A3C5B62-0676-43A6-BE90-5D66A7C3EB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6" r="28606"/>
          <a:stretch/>
        </p:blipFill>
        <p:spPr>
          <a:xfrm>
            <a:off x="9319941" y="0"/>
            <a:ext cx="2872059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886E175-32C0-0A32-CD15-B0F501CC8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wo models of Apple Watch Series 6.">
            <a:extLst>
              <a:ext uri="{FF2B5EF4-FFF2-40B4-BE49-F238E27FC236}">
                <a16:creationId xmlns:a16="http://schemas.microsoft.com/office/drawing/2014/main" id="{B9D352FA-63FA-43D3-A5E0-A7F2D181F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0"/>
            <a:ext cx="7953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BC5C80-4E9E-4651-9E70-CAB726B64B13}"/>
              </a:ext>
            </a:extLst>
          </p:cNvPr>
          <p:cNvSpPr/>
          <p:nvPr/>
        </p:nvSpPr>
        <p:spPr>
          <a:xfrm>
            <a:off x="-85917" y="0"/>
            <a:ext cx="546798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89883-CFED-4030-83E9-17228F7978B6}"/>
              </a:ext>
            </a:extLst>
          </p:cNvPr>
          <p:cNvSpPr txBox="1"/>
          <p:nvPr/>
        </p:nvSpPr>
        <p:spPr>
          <a:xfrm>
            <a:off x="1188580" y="2136338"/>
            <a:ext cx="361464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Jonathan </a:t>
            </a:r>
            <a:r>
              <a:rPr lang="en-GB" sz="2400" dirty="0" err="1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</a:t>
            </a:r>
            <a:r>
              <a:rPr lang="en-GB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designer of many of Apple’s iconic products you have seen, used or maybe own, studied Design and Technology at school.</a:t>
            </a:r>
            <a:endParaRPr lang="en-GB" sz="2400" b="0" i="0" dirty="0">
              <a:solidFill>
                <a:srgbClr val="F9736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0" i="0" dirty="0">
              <a:solidFill>
                <a:srgbClr val="F9736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A58FB4-8BD9-41E5-A2D5-272006A20C5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52" y="6149187"/>
            <a:ext cx="379703" cy="4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4251B0-680E-443E-B874-A62E6E1C8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51481"/>
          <a:stretch/>
        </p:blipFill>
        <p:spPr>
          <a:xfrm>
            <a:off x="9319941" y="0"/>
            <a:ext cx="2872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827BF-7669-4A6E-9E5B-E3F33780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pay very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F0D-791B-4237-9D8D-3970D967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best paying graduate jobs include:</a:t>
            </a:r>
          </a:p>
          <a:p>
            <a:endParaRPr lang="en-GB" dirty="0">
              <a:solidFill>
                <a:srgbClr val="F97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developer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engineer</a:t>
            </a:r>
          </a:p>
          <a:p>
            <a:r>
              <a:rPr lang="en-GB" dirty="0">
                <a:solidFill>
                  <a:srgbClr val="0A3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</a:t>
            </a:r>
          </a:p>
        </p:txBody>
      </p:sp>
      <p:pic>
        <p:nvPicPr>
          <p:cNvPr id="2050" name="Picture 2" descr="Media Assets - Glassdoor About Us">
            <a:extLst>
              <a:ext uri="{FF2B5EF4-FFF2-40B4-BE49-F238E27FC236}">
                <a16:creationId xmlns:a16="http://schemas.microsoft.com/office/drawing/2014/main" id="{EC53E376-0F9C-415D-B9DC-5E197B984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t="9202" r="22365" b="7765"/>
          <a:stretch/>
        </p:blipFill>
        <p:spPr bwMode="auto">
          <a:xfrm rot="807985">
            <a:off x="4473994" y="5305168"/>
            <a:ext cx="1504264" cy="118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4F758C6-9929-E8A1-642D-8BC37BC53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2" y="6091878"/>
            <a:ext cx="1184032" cy="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C5C80-4E9E-4651-9E70-CAB726B64B13}"/>
              </a:ext>
            </a:extLst>
          </p:cNvPr>
          <p:cNvSpPr/>
          <p:nvPr/>
        </p:nvSpPr>
        <p:spPr>
          <a:xfrm>
            <a:off x="-85917" y="0"/>
            <a:ext cx="12277917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89883-CFED-4030-83E9-17228F7978B6}"/>
              </a:ext>
            </a:extLst>
          </p:cNvPr>
          <p:cNvSpPr txBox="1"/>
          <p:nvPr/>
        </p:nvSpPr>
        <p:spPr>
          <a:xfrm>
            <a:off x="7226301" y="1164788"/>
            <a:ext cx="427938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400" dirty="0">
                <a:solidFill>
                  <a:srgbClr val="F97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 a world which is so oversupplied, one way to succeed and stand out is to have a creative and lateral way of thinking about things. Creativity makes businesses, careers and futures for people and this is why subjects like Design and Technology are so important.”</a:t>
            </a:r>
          </a:p>
          <a:p>
            <a:pPr algn="r"/>
            <a:endParaRPr lang="en-GB" b="0" i="0" dirty="0">
              <a:solidFill>
                <a:srgbClr val="F9736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b="0" i="0" dirty="0">
                <a:solidFill>
                  <a:srgbClr val="F973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Sir Paul Smith - Designer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73EEB-CC68-4B79-B914-35426D2C3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406" y="-380488"/>
            <a:ext cx="7618976" cy="7618976"/>
          </a:xfrm>
          <a:prstGeom prst="rect">
            <a:avLst/>
          </a:prstGeom>
        </p:spPr>
      </p:pic>
      <p:pic>
        <p:nvPicPr>
          <p:cNvPr id="7174" name="Picture 6" descr="Paul Smith at Woodbury Common Premium Outlets® - A Shopping Center in  Central Valley, NY - A Simon Property">
            <a:extLst>
              <a:ext uri="{FF2B5EF4-FFF2-40B4-BE49-F238E27FC236}">
                <a16:creationId xmlns:a16="http://schemas.microsoft.com/office/drawing/2014/main" id="{514572C6-C6DA-4E40-91A4-4B2614055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5607050"/>
            <a:ext cx="16700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27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751</Words>
  <Application>Microsoft Office PowerPoint</Application>
  <PresentationFormat>Widescreen</PresentationFormat>
  <Paragraphs>115</Paragraphs>
  <Slides>16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Choose Design &amp; Technology</vt:lpstr>
      <vt:lpstr>The world is uncertain…</vt:lpstr>
      <vt:lpstr>PowerPoint Presentation</vt:lpstr>
      <vt:lpstr>The future will demand these skills</vt:lpstr>
      <vt:lpstr>PowerPoint Presentation</vt:lpstr>
      <vt:lpstr>Universities look for D&amp;T-related skills</vt:lpstr>
      <vt:lpstr>PowerPoint Presentation</vt:lpstr>
      <vt:lpstr>It can pay very well</vt:lpstr>
      <vt:lpstr>PowerPoint Presentation</vt:lpstr>
      <vt:lpstr>Common myths</vt:lpstr>
      <vt:lpstr>PowerPoint Presentation</vt:lpstr>
      <vt:lpstr>Possible careers</vt:lpstr>
      <vt:lpstr>Course details</vt:lpstr>
      <vt:lpstr>In year 10</vt:lpstr>
      <vt:lpstr>In year 11</vt:lpstr>
      <vt:lpstr>Video library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Ball</dc:creator>
  <cp:lastModifiedBy>Ryan Ball</cp:lastModifiedBy>
  <cp:revision>26</cp:revision>
  <dcterms:created xsi:type="dcterms:W3CDTF">2021-03-02T09:24:31Z</dcterms:created>
  <dcterms:modified xsi:type="dcterms:W3CDTF">2022-11-24T15:05:21Z</dcterms:modified>
</cp:coreProperties>
</file>